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3.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4.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5.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6.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7.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6" r:id="rId2"/>
    <p:sldMasterId id="2147483671" r:id="rId3"/>
    <p:sldMasterId id="2147483676" r:id="rId4"/>
    <p:sldMasterId id="2147483682" r:id="rId5"/>
    <p:sldMasterId id="2147483687" r:id="rId6"/>
    <p:sldMasterId id="2147483693" r:id="rId7"/>
    <p:sldMasterId id="2147483699" r:id="rId8"/>
  </p:sldMasterIdLst>
  <p:notesMasterIdLst>
    <p:notesMasterId r:id="rId30"/>
  </p:notesMasterIdLst>
  <p:sldIdLst>
    <p:sldId id="272" r:id="rId9"/>
    <p:sldId id="273" r:id="rId10"/>
    <p:sldId id="262" r:id="rId11"/>
    <p:sldId id="257" r:id="rId12"/>
    <p:sldId id="264" r:id="rId13"/>
    <p:sldId id="258" r:id="rId14"/>
    <p:sldId id="271" r:id="rId15"/>
    <p:sldId id="265" r:id="rId16"/>
    <p:sldId id="266" r:id="rId17"/>
    <p:sldId id="267" r:id="rId18"/>
    <p:sldId id="268" r:id="rId19"/>
    <p:sldId id="276" r:id="rId20"/>
    <p:sldId id="269" r:id="rId21"/>
    <p:sldId id="261" r:id="rId22"/>
    <p:sldId id="275" r:id="rId23"/>
    <p:sldId id="259" r:id="rId24"/>
    <p:sldId id="277" r:id="rId25"/>
    <p:sldId id="280" r:id="rId26"/>
    <p:sldId id="278" r:id="rId27"/>
    <p:sldId id="279" r:id="rId28"/>
    <p:sldId id="281"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2" d="100"/>
          <a:sy n="72" d="100"/>
        </p:scale>
        <p:origin x="1506" y="7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slideMaster" Target="slideMasters/slideMaster3.xml"/><Relationship Id="rId21" Type="http://schemas.openxmlformats.org/officeDocument/2006/relationships/slide" Target="slides/slide13.xml"/><Relationship Id="rId34"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notesMaster" Target="notesMasters/notesMaster1.xml"/></Relationships>
</file>

<file path=ppt/media/image1.jpe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589966-1B4F-4197-84CD-36BD607BA969}" type="datetimeFigureOut">
              <a:rPr lang="en-US" smtClean="0"/>
              <a:pPr/>
              <a:t>3/28/2017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5071597-8D11-4476-B807-D48817BFFB4D}"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21</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B5071597-8D11-4476-B807-D48817BFFB4D}"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B10B7F9E-1160-4BF7-A879-4A38E1799422}" type="datetimeFigureOut">
              <a:rPr lang="en-US"/>
              <a:pPr>
                <a:defRPr/>
              </a:pPr>
              <a:t>3/28/2017</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7FED06F-C510-4928-96FE-0F1B1E9EE7D7}" type="slidenum">
              <a:rPr lang="en-US"/>
              <a:pPr>
                <a:defRPr/>
              </a:pPr>
              <a:t>‹#›</a:t>
            </a:fld>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1723EDCF-43AA-470F-B7E7-1EDCA95CF73A}" type="datetimeFigureOut">
              <a:rPr lang="en-US"/>
              <a:pPr>
                <a:defRPr/>
              </a:pPr>
              <a:t>3/28/2017</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FC633FE-A90E-4548-AC7F-4EFFCCF24780}" type="slidenum">
              <a:rPr lang="en-US"/>
              <a:pPr>
                <a:defRPr/>
              </a:pPr>
              <a:t>‹#›</a:t>
            </a:fld>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F6EAF0DA-3A61-4135-B5DB-CF03FE013609}" type="datetimeFigureOut">
              <a:rPr lang="en-US"/>
              <a:pPr>
                <a:defRPr/>
              </a:pPr>
              <a:t>3/28/2017</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8849681-A58F-4A9A-A682-7FBC492E92F5}" type="slidenum">
              <a:rPr lang="en-US"/>
              <a:pPr>
                <a:defRPr/>
              </a:pPr>
              <a:t>‹#›</a:t>
            </a:fld>
            <a:endParaRPr 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2A6D4DE7-6392-4E88-8746-700AF30873EE}" type="datetimeFigureOut">
              <a:rPr lang="en-US"/>
              <a:pPr>
                <a:defRPr/>
              </a:pPr>
              <a:t>3/28/2017</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3FBB0E97-F997-4239-87CD-F7324B5BEDEA}" type="slidenum">
              <a:rPr lang="en-US"/>
              <a:pPr>
                <a:defRPr/>
              </a:pPr>
              <a:t>‹#›</a:t>
            </a:fld>
            <a:endParaRPr 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A4541040-E0E5-4053-A8E1-8F6E5EB6857D}" type="datetimeFigureOut">
              <a:rPr lang="en-US"/>
              <a:pPr>
                <a:defRPr/>
              </a:pPr>
              <a:t>3/28/2017</a:t>
            </a:fld>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0035073A-CEEC-448E-9573-0954FE90C945}" type="slidenum">
              <a:rPr lang="en-US"/>
              <a:pPr>
                <a:defRPr/>
              </a:pPr>
              <a:t>‹#›</a:t>
            </a:fld>
            <a:endParaRPr 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AFED43A1-5E2B-4C09-B298-ED22AB1524CC}" type="datetimeFigureOut">
              <a:rPr lang="en-US"/>
              <a:pPr>
                <a:defRPr/>
              </a:pPr>
              <a:t>3/28/2017</a:t>
            </a:fld>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ED57256C-53F0-4600-B897-C65A09792D40}" type="slidenum">
              <a:rPr lang="en-US"/>
              <a:pPr>
                <a:defRPr/>
              </a:pPr>
              <a:t>‹#›</a:t>
            </a:fld>
            <a:endParaRPr 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A7D60BD9-3554-44E2-91F3-1843841115D9}" type="datetimeFigureOut">
              <a:rPr lang="en-US"/>
              <a:pPr>
                <a:defRPr/>
              </a:pPr>
              <a:t>3/28/2017</a:t>
            </a:fld>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CEB6DA5F-240F-4D66-AD7F-BE9FD0025D37}" type="slidenum">
              <a:rPr lang="en-US"/>
              <a:pPr>
                <a:defRPr/>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15E0628F-5112-4077-856D-D16B03435BDE}" type="datetimeFigureOut">
              <a:rPr lang="en-US"/>
              <a:pPr>
                <a:defRPr/>
              </a:pPr>
              <a:t>3/28/2017</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68C73D12-D267-451C-9EEB-7D98D8B0D56E}" type="slidenum">
              <a:rPr lang="en-US"/>
              <a:pPr>
                <a:defRPr/>
              </a:pPr>
              <a:t>‹#›</a:t>
            </a:fld>
            <a:endParaRPr 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A513A8D3-30EB-4410-B45D-F9BC7373DB93}" type="datetimeFigureOut">
              <a:rPr lang="en-US"/>
              <a:pPr>
                <a:defRPr/>
              </a:pPr>
              <a:t>3/28/2017</a:t>
            </a:fld>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40BEDB56-7424-4552-ABAB-0735A340B1DF}" type="slidenum">
              <a:rPr lang="en-US"/>
              <a:pPr>
                <a:defRPr/>
              </a:pPr>
              <a:t>‹#›</a:t>
            </a:fld>
            <a:endParaRPr 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33CAEE38-8874-43B6-939B-4F2D1A5D4E7F}" type="datetimeFigureOut">
              <a:rPr lang="en-US"/>
              <a:pPr>
                <a:defRPr/>
              </a:pPr>
              <a:t>3/28/2017</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69849FF-DCCF-4F06-AB78-4016C412D318}" type="slidenum">
              <a:rPr lang="en-US"/>
              <a:pPr>
                <a:defRPr/>
              </a:pPr>
              <a:t>‹#›</a:t>
            </a:fld>
            <a:endParaRPr 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C1E307FD-00E3-468C-A4CC-7F81BC756AEC}" type="datetimeFigureOut">
              <a:rPr lang="en-US"/>
              <a:pPr>
                <a:defRPr/>
              </a:pPr>
              <a:t>3/28/2017</a:t>
            </a:fld>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248D662-3B9B-4FEB-947F-64DED8C83068}"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CEDD544B-1ADA-4756-B460-A716FF54A85F}" type="datetimeFigureOut">
              <a:rPr lang="en-US" smtClean="0"/>
              <a:pPr/>
              <a:t>3/28/2017</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3190BC0-CCF1-4A2F-8630-71933185E4A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image" Target="../media/image2.jpeg"/><Relationship Id="rId5" Type="http://schemas.openxmlformats.org/officeDocument/2006/relationships/theme" Target="../theme/theme2.xml"/><Relationship Id="rId4" Type="http://schemas.openxmlformats.org/officeDocument/2006/relationships/slideLayout" Target="../slideLayouts/slideLayout9.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image" Target="../media/image3.jpeg"/><Relationship Id="rId5" Type="http://schemas.openxmlformats.org/officeDocument/2006/relationships/theme" Target="../theme/theme3.xml"/><Relationship Id="rId4"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4.jpeg"/><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4.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image" Target="../media/image5.jpeg"/><Relationship Id="rId5" Type="http://schemas.openxmlformats.org/officeDocument/2006/relationships/theme" Target="../theme/theme5.xml"/><Relationship Id="rId4" Type="http://schemas.openxmlformats.org/officeDocument/2006/relationships/slideLayout" Target="../slideLayouts/slideLayout22.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25.xml"/><Relationship Id="rId7" Type="http://schemas.openxmlformats.org/officeDocument/2006/relationships/image" Target="../media/image6.jpeg"/><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theme" Target="../theme/theme6.xml"/><Relationship Id="rId5" Type="http://schemas.openxmlformats.org/officeDocument/2006/relationships/slideLayout" Target="../slideLayouts/slideLayout27.xml"/><Relationship Id="rId4" Type="http://schemas.openxmlformats.org/officeDocument/2006/relationships/slideLayout" Target="../slideLayouts/slideLayout26.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30.xml"/><Relationship Id="rId7" Type="http://schemas.openxmlformats.org/officeDocument/2006/relationships/image" Target="../media/image7.jpeg"/><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theme" Target="../theme/theme7.xml"/><Relationship Id="rId5" Type="http://schemas.openxmlformats.org/officeDocument/2006/relationships/slideLayout" Target="../slideLayouts/slideLayout32.xml"/><Relationship Id="rId4" Type="http://schemas.openxmlformats.org/officeDocument/2006/relationships/slideLayout" Target="../slideLayouts/slideLayout3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theme" Target="../theme/theme8.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7" cstate="print"/>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cstate="print">
            <a:lum/>
          </a:blip>
          <a:srcRect/>
          <a:stretch>
            <a:fillRect t="-3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6" cstate="print">
            <a:lum/>
          </a:blip>
          <a:srcRect/>
          <a:stretch>
            <a:fillRect t="-3000" b="-2000"/>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cstate="print">
            <a:lum/>
          </a:blip>
          <a:srcRect/>
          <a:stretch>
            <a:fillRect t="-4000" b="-3000"/>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Lst>
  <p:txStyles>
    <p:titleStyle>
      <a:lvl1pPr algn="ctr" rtl="0" eaLnBrk="1" fontAlgn="base" hangingPunct="1">
        <a:spcBef>
          <a:spcPct val="0"/>
        </a:spcBef>
        <a:spcAft>
          <a:spcPct val="0"/>
        </a:spcAft>
        <a:defRPr sz="4400" kern="1200">
          <a:solidFill>
            <a:schemeClr val="bg1"/>
          </a:solidFill>
          <a:latin typeface="+mj-lt"/>
          <a:ea typeface="+mj-ea"/>
          <a:cs typeface="+mj-cs"/>
        </a:defRPr>
      </a:lvl1pPr>
      <a:lvl2pPr algn="ctr" rtl="0" eaLnBrk="1" fontAlgn="base" hangingPunct="1">
        <a:spcBef>
          <a:spcPct val="0"/>
        </a:spcBef>
        <a:spcAft>
          <a:spcPct val="0"/>
        </a:spcAft>
        <a:defRPr sz="4400">
          <a:solidFill>
            <a:schemeClr val="bg1"/>
          </a:solidFill>
          <a:latin typeface="Calibri" pitchFamily="34" charset="0"/>
        </a:defRPr>
      </a:lvl2pPr>
      <a:lvl3pPr algn="ctr" rtl="0" eaLnBrk="1" fontAlgn="base" hangingPunct="1">
        <a:spcBef>
          <a:spcPct val="0"/>
        </a:spcBef>
        <a:spcAft>
          <a:spcPct val="0"/>
        </a:spcAft>
        <a:defRPr sz="4400">
          <a:solidFill>
            <a:schemeClr val="bg1"/>
          </a:solidFill>
          <a:latin typeface="Calibri" pitchFamily="34" charset="0"/>
        </a:defRPr>
      </a:lvl3pPr>
      <a:lvl4pPr algn="ctr" rtl="0" eaLnBrk="1" fontAlgn="base" hangingPunct="1">
        <a:spcBef>
          <a:spcPct val="0"/>
        </a:spcBef>
        <a:spcAft>
          <a:spcPct val="0"/>
        </a:spcAft>
        <a:defRPr sz="4400">
          <a:solidFill>
            <a:schemeClr val="bg1"/>
          </a:solidFill>
          <a:latin typeface="Calibri" pitchFamily="34" charset="0"/>
        </a:defRPr>
      </a:lvl4pPr>
      <a:lvl5pPr algn="ctr" rtl="0" eaLnBrk="1" fontAlgn="base" hangingPunct="1">
        <a:spcBef>
          <a:spcPct val="0"/>
        </a:spcBef>
        <a:spcAft>
          <a:spcPct val="0"/>
        </a:spcAft>
        <a:defRPr sz="4400">
          <a:solidFill>
            <a:schemeClr val="bg1"/>
          </a:solidFill>
          <a:latin typeface="Calibri" pitchFamily="34" charset="0"/>
        </a:defRPr>
      </a:lvl5pPr>
      <a:lvl6pPr marL="457200" algn="ctr" rtl="0" eaLnBrk="1" fontAlgn="base" hangingPunct="1">
        <a:spcBef>
          <a:spcPct val="0"/>
        </a:spcBef>
        <a:spcAft>
          <a:spcPct val="0"/>
        </a:spcAft>
        <a:defRPr sz="4400">
          <a:solidFill>
            <a:schemeClr val="bg1"/>
          </a:solidFill>
          <a:latin typeface="Calibri" pitchFamily="34" charset="0"/>
        </a:defRPr>
      </a:lvl6pPr>
      <a:lvl7pPr marL="914400" algn="ctr" rtl="0" eaLnBrk="1" fontAlgn="base" hangingPunct="1">
        <a:spcBef>
          <a:spcPct val="0"/>
        </a:spcBef>
        <a:spcAft>
          <a:spcPct val="0"/>
        </a:spcAft>
        <a:defRPr sz="4400">
          <a:solidFill>
            <a:schemeClr val="bg1"/>
          </a:solidFill>
          <a:latin typeface="Calibri" pitchFamily="34" charset="0"/>
        </a:defRPr>
      </a:lvl7pPr>
      <a:lvl8pPr marL="1371600" algn="ctr" rtl="0" eaLnBrk="1" fontAlgn="base" hangingPunct="1">
        <a:spcBef>
          <a:spcPct val="0"/>
        </a:spcBef>
        <a:spcAft>
          <a:spcPct val="0"/>
        </a:spcAft>
        <a:defRPr sz="4400">
          <a:solidFill>
            <a:schemeClr val="bg1"/>
          </a:solidFill>
          <a:latin typeface="Calibri" pitchFamily="34" charset="0"/>
        </a:defRPr>
      </a:lvl8pPr>
      <a:lvl9pPr marL="1828800" algn="ctr" rtl="0" eaLnBrk="1" fontAlgn="base" hangingPunct="1">
        <a:spcBef>
          <a:spcPct val="0"/>
        </a:spcBef>
        <a:spcAft>
          <a:spcPct val="0"/>
        </a:spcAft>
        <a:defRPr sz="4400">
          <a:solidFill>
            <a:schemeClr val="bg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6" cstate="print"/>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7" cstate="print"/>
          <a:srcRect/>
          <a:stretch>
            <a:fillRect/>
          </a:stretch>
        </a:blipFill>
        <a:effectLst/>
      </p:bgPr>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457200" y="0"/>
            <a:ext cx="82296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2051"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Lst>
  <p:txStyles>
    <p:titleStyle>
      <a:lvl1pPr algn="ctr" rtl="0" eaLnBrk="1" fontAlgn="base" hangingPunct="1">
        <a:spcBef>
          <a:spcPct val="0"/>
        </a:spcBef>
        <a:spcAft>
          <a:spcPct val="0"/>
        </a:spcAft>
        <a:defRPr sz="4400" kern="1200">
          <a:solidFill>
            <a:schemeClr val="bg1"/>
          </a:solidFill>
          <a:latin typeface="+mj-lt"/>
          <a:ea typeface="+mj-ea"/>
          <a:cs typeface="+mj-cs"/>
        </a:defRPr>
      </a:lvl1pPr>
      <a:lvl2pPr algn="ctr" rtl="0" eaLnBrk="1" fontAlgn="base" hangingPunct="1">
        <a:spcBef>
          <a:spcPct val="0"/>
        </a:spcBef>
        <a:spcAft>
          <a:spcPct val="0"/>
        </a:spcAft>
        <a:defRPr sz="4400">
          <a:solidFill>
            <a:schemeClr val="bg1"/>
          </a:solidFill>
          <a:latin typeface="Calibri" pitchFamily="34" charset="0"/>
        </a:defRPr>
      </a:lvl2pPr>
      <a:lvl3pPr algn="ctr" rtl="0" eaLnBrk="1" fontAlgn="base" hangingPunct="1">
        <a:spcBef>
          <a:spcPct val="0"/>
        </a:spcBef>
        <a:spcAft>
          <a:spcPct val="0"/>
        </a:spcAft>
        <a:defRPr sz="4400">
          <a:solidFill>
            <a:schemeClr val="bg1"/>
          </a:solidFill>
          <a:latin typeface="Calibri" pitchFamily="34" charset="0"/>
        </a:defRPr>
      </a:lvl3pPr>
      <a:lvl4pPr algn="ctr" rtl="0" eaLnBrk="1" fontAlgn="base" hangingPunct="1">
        <a:spcBef>
          <a:spcPct val="0"/>
        </a:spcBef>
        <a:spcAft>
          <a:spcPct val="0"/>
        </a:spcAft>
        <a:defRPr sz="4400">
          <a:solidFill>
            <a:schemeClr val="bg1"/>
          </a:solidFill>
          <a:latin typeface="Calibri" pitchFamily="34" charset="0"/>
        </a:defRPr>
      </a:lvl4pPr>
      <a:lvl5pPr algn="ctr" rtl="0" eaLnBrk="1" fontAlgn="base" hangingPunct="1">
        <a:spcBef>
          <a:spcPct val="0"/>
        </a:spcBef>
        <a:spcAft>
          <a:spcPct val="0"/>
        </a:spcAft>
        <a:defRPr sz="4400">
          <a:solidFill>
            <a:schemeClr val="bg1"/>
          </a:solidFill>
          <a:latin typeface="Calibri" pitchFamily="34" charset="0"/>
        </a:defRPr>
      </a:lvl5pPr>
      <a:lvl6pPr marL="457200" algn="ctr" rtl="0" eaLnBrk="1" fontAlgn="base" hangingPunct="1">
        <a:spcBef>
          <a:spcPct val="0"/>
        </a:spcBef>
        <a:spcAft>
          <a:spcPct val="0"/>
        </a:spcAft>
        <a:defRPr sz="4400">
          <a:solidFill>
            <a:schemeClr val="bg1"/>
          </a:solidFill>
          <a:latin typeface="Calibri" pitchFamily="34" charset="0"/>
        </a:defRPr>
      </a:lvl6pPr>
      <a:lvl7pPr marL="914400" algn="ctr" rtl="0" eaLnBrk="1" fontAlgn="base" hangingPunct="1">
        <a:spcBef>
          <a:spcPct val="0"/>
        </a:spcBef>
        <a:spcAft>
          <a:spcPct val="0"/>
        </a:spcAft>
        <a:defRPr sz="4400">
          <a:solidFill>
            <a:schemeClr val="bg1"/>
          </a:solidFill>
          <a:latin typeface="Calibri" pitchFamily="34" charset="0"/>
        </a:defRPr>
      </a:lvl7pPr>
      <a:lvl8pPr marL="1371600" algn="ctr" rtl="0" eaLnBrk="1" fontAlgn="base" hangingPunct="1">
        <a:spcBef>
          <a:spcPct val="0"/>
        </a:spcBef>
        <a:spcAft>
          <a:spcPct val="0"/>
        </a:spcAft>
        <a:defRPr sz="4400">
          <a:solidFill>
            <a:schemeClr val="bg1"/>
          </a:solidFill>
          <a:latin typeface="Calibri" pitchFamily="34" charset="0"/>
        </a:defRPr>
      </a:lvl8pPr>
      <a:lvl9pPr marL="1828800" algn="ctr" rtl="0" eaLnBrk="1" fontAlgn="base" hangingPunct="1">
        <a:spcBef>
          <a:spcPct val="0"/>
        </a:spcBef>
        <a:spcAft>
          <a:spcPct val="0"/>
        </a:spcAft>
        <a:defRPr sz="4400">
          <a:solidFill>
            <a:schemeClr val="bg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7" cstate="print"/>
          <a:srcRect/>
          <a:stretch>
            <a:fillRect/>
          </a:stretch>
        </a:blipFill>
        <a:effectLst/>
      </p:bgPr>
    </p:bg>
    <p:spTree>
      <p:nvGrpSpPr>
        <p:cNvPr id="1" name=""/>
        <p:cNvGrpSpPr/>
        <p:nvPr/>
      </p:nvGrpSpPr>
      <p:grpSpPr>
        <a:xfrm>
          <a:off x="0" y="0"/>
          <a:ext cx="0" cy="0"/>
          <a:chOff x="0" y="0"/>
          <a:chExt cx="0" cy="0"/>
        </a:xfrm>
      </p:grpSpPr>
      <p:sp>
        <p:nvSpPr>
          <p:cNvPr id="3074" name="Title Placeholder 1"/>
          <p:cNvSpPr>
            <a:spLocks noGrp="1"/>
          </p:cNvSpPr>
          <p:nvPr>
            <p:ph type="title"/>
          </p:nvPr>
        </p:nvSpPr>
        <p:spPr bwMode="auto">
          <a:xfrm>
            <a:off x="457200" y="0"/>
            <a:ext cx="8229600" cy="838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3075"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Lst>
  <p:txStyles>
    <p:titleStyle>
      <a:lvl1pPr algn="ctr" rtl="0" eaLnBrk="1" fontAlgn="base" hangingPunct="1">
        <a:spcBef>
          <a:spcPct val="0"/>
        </a:spcBef>
        <a:spcAft>
          <a:spcPct val="0"/>
        </a:spcAft>
        <a:defRPr sz="4400" kern="1200">
          <a:solidFill>
            <a:schemeClr val="bg1"/>
          </a:solidFill>
          <a:latin typeface="+mj-lt"/>
          <a:ea typeface="+mj-ea"/>
          <a:cs typeface="+mj-cs"/>
        </a:defRPr>
      </a:lvl1pPr>
      <a:lvl2pPr algn="ctr" rtl="0" eaLnBrk="1" fontAlgn="base" hangingPunct="1">
        <a:spcBef>
          <a:spcPct val="0"/>
        </a:spcBef>
        <a:spcAft>
          <a:spcPct val="0"/>
        </a:spcAft>
        <a:defRPr sz="4400">
          <a:solidFill>
            <a:schemeClr val="bg1"/>
          </a:solidFill>
          <a:latin typeface="Calibri" pitchFamily="34" charset="0"/>
        </a:defRPr>
      </a:lvl2pPr>
      <a:lvl3pPr algn="ctr" rtl="0" eaLnBrk="1" fontAlgn="base" hangingPunct="1">
        <a:spcBef>
          <a:spcPct val="0"/>
        </a:spcBef>
        <a:spcAft>
          <a:spcPct val="0"/>
        </a:spcAft>
        <a:defRPr sz="4400">
          <a:solidFill>
            <a:schemeClr val="bg1"/>
          </a:solidFill>
          <a:latin typeface="Calibri" pitchFamily="34" charset="0"/>
        </a:defRPr>
      </a:lvl3pPr>
      <a:lvl4pPr algn="ctr" rtl="0" eaLnBrk="1" fontAlgn="base" hangingPunct="1">
        <a:spcBef>
          <a:spcPct val="0"/>
        </a:spcBef>
        <a:spcAft>
          <a:spcPct val="0"/>
        </a:spcAft>
        <a:defRPr sz="4400">
          <a:solidFill>
            <a:schemeClr val="bg1"/>
          </a:solidFill>
          <a:latin typeface="Calibri" pitchFamily="34" charset="0"/>
        </a:defRPr>
      </a:lvl4pPr>
      <a:lvl5pPr algn="ctr" rtl="0" eaLnBrk="1" fontAlgn="base" hangingPunct="1">
        <a:spcBef>
          <a:spcPct val="0"/>
        </a:spcBef>
        <a:spcAft>
          <a:spcPct val="0"/>
        </a:spcAft>
        <a:defRPr sz="4400">
          <a:solidFill>
            <a:schemeClr val="bg1"/>
          </a:solidFill>
          <a:latin typeface="Calibri" pitchFamily="34" charset="0"/>
        </a:defRPr>
      </a:lvl5pPr>
      <a:lvl6pPr marL="457200" algn="ctr" rtl="0" eaLnBrk="1" fontAlgn="base" hangingPunct="1">
        <a:spcBef>
          <a:spcPct val="0"/>
        </a:spcBef>
        <a:spcAft>
          <a:spcPct val="0"/>
        </a:spcAft>
        <a:defRPr sz="4400">
          <a:solidFill>
            <a:schemeClr val="bg1"/>
          </a:solidFill>
          <a:latin typeface="Calibri" pitchFamily="34" charset="0"/>
        </a:defRPr>
      </a:lvl6pPr>
      <a:lvl7pPr marL="914400" algn="ctr" rtl="0" eaLnBrk="1" fontAlgn="base" hangingPunct="1">
        <a:spcBef>
          <a:spcPct val="0"/>
        </a:spcBef>
        <a:spcAft>
          <a:spcPct val="0"/>
        </a:spcAft>
        <a:defRPr sz="4400">
          <a:solidFill>
            <a:schemeClr val="bg1"/>
          </a:solidFill>
          <a:latin typeface="Calibri" pitchFamily="34" charset="0"/>
        </a:defRPr>
      </a:lvl7pPr>
      <a:lvl8pPr marL="1371600" algn="ctr" rtl="0" eaLnBrk="1" fontAlgn="base" hangingPunct="1">
        <a:spcBef>
          <a:spcPct val="0"/>
        </a:spcBef>
        <a:spcAft>
          <a:spcPct val="0"/>
        </a:spcAft>
        <a:defRPr sz="4400">
          <a:solidFill>
            <a:schemeClr val="bg1"/>
          </a:solidFill>
          <a:latin typeface="Calibri" pitchFamily="34" charset="0"/>
        </a:defRPr>
      </a:lvl8pPr>
      <a:lvl9pPr marL="1828800" algn="ctr" rtl="0" eaLnBrk="1" fontAlgn="base" hangingPunct="1">
        <a:spcBef>
          <a:spcPct val="0"/>
        </a:spcBef>
        <a:spcAft>
          <a:spcPct val="0"/>
        </a:spcAft>
        <a:defRPr sz="4400">
          <a:solidFill>
            <a:schemeClr val="bg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098"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4099"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defRPr>
            </a:lvl1pPr>
          </a:lstStyle>
          <a:p>
            <a:pPr>
              <a:defRPr/>
            </a:pPr>
            <a:fld id="{92FD9D31-250E-4805-BF76-6E5368164D76}" type="datetimeFigureOut">
              <a:rPr lang="en-US"/>
              <a:pPr>
                <a:defRPr/>
              </a:pPr>
              <a:t>3/28/2017</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dirty="0">
                <a:solidFill>
                  <a:schemeClr val="tx1">
                    <a:tint val="75000"/>
                  </a:schemeClr>
                </a:solidFill>
                <a:latin typeface="+mn-lt"/>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defRPr>
            </a:lvl1pPr>
          </a:lstStyle>
          <a:p>
            <a:pPr>
              <a:defRPr/>
            </a:pPr>
            <a:fld id="{89082DBD-AF5F-455F-BB2C-AD71BE4F944B}"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ctr" rtl="0" eaLnBrk="1" fontAlgn="base" hangingPunct="1">
        <a:spcBef>
          <a:spcPct val="0"/>
        </a:spcBef>
        <a:spcAft>
          <a:spcPct val="0"/>
        </a:spcAft>
        <a:defRPr sz="4400" kern="1200">
          <a:solidFill>
            <a:schemeClr val="tx1"/>
          </a:solidFill>
          <a:latin typeface="+mj-lt"/>
          <a:ea typeface="+mj-ea"/>
          <a:cs typeface="+mj-cs"/>
        </a:defRPr>
      </a:lvl1pPr>
      <a:lvl2pPr algn="ctr" rtl="0" eaLnBrk="1" fontAlgn="base" hangingPunct="1">
        <a:spcBef>
          <a:spcPct val="0"/>
        </a:spcBef>
        <a:spcAft>
          <a:spcPct val="0"/>
        </a:spcAft>
        <a:defRPr sz="4400">
          <a:solidFill>
            <a:schemeClr val="tx1"/>
          </a:solidFill>
          <a:latin typeface="Calibri" pitchFamily="34" charset="0"/>
        </a:defRPr>
      </a:lvl2pPr>
      <a:lvl3pPr algn="ctr" rtl="0" eaLnBrk="1" fontAlgn="base" hangingPunct="1">
        <a:spcBef>
          <a:spcPct val="0"/>
        </a:spcBef>
        <a:spcAft>
          <a:spcPct val="0"/>
        </a:spcAft>
        <a:defRPr sz="4400">
          <a:solidFill>
            <a:schemeClr val="tx1"/>
          </a:solidFill>
          <a:latin typeface="Calibri" pitchFamily="34" charset="0"/>
        </a:defRPr>
      </a:lvl3pPr>
      <a:lvl4pPr algn="ctr" rtl="0" eaLnBrk="1" fontAlgn="base" hangingPunct="1">
        <a:spcBef>
          <a:spcPct val="0"/>
        </a:spcBef>
        <a:spcAft>
          <a:spcPct val="0"/>
        </a:spcAft>
        <a:defRPr sz="4400">
          <a:solidFill>
            <a:schemeClr val="tx1"/>
          </a:solidFill>
          <a:latin typeface="Calibri" pitchFamily="34" charset="0"/>
        </a:defRPr>
      </a:lvl4pPr>
      <a:lvl5pPr algn="ctr" rtl="0" eaLnBrk="1" fontAlgn="base" hangingPunct="1">
        <a:spcBef>
          <a:spcPct val="0"/>
        </a:spcBef>
        <a:spcAft>
          <a:spcPct val="0"/>
        </a:spcAft>
        <a:defRPr sz="4400">
          <a:solidFill>
            <a:schemeClr val="tx1"/>
          </a:solidFill>
          <a:latin typeface="Calibri"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do I Start ??</a:t>
            </a:r>
          </a:p>
        </p:txBody>
      </p:sp>
      <p:sp>
        <p:nvSpPr>
          <p:cNvPr id="3" name="Content Placeholder 2"/>
          <p:cNvSpPr>
            <a:spLocks noGrp="1"/>
          </p:cNvSpPr>
          <p:nvPr>
            <p:ph idx="1"/>
          </p:nvPr>
        </p:nvSpPr>
        <p:spPr/>
        <p:txBody>
          <a:bodyPr/>
          <a:lstStyle/>
          <a:p>
            <a:r>
              <a:rPr lang="en-US" dirty="0"/>
              <a:t>Cannot just walk in a start up network scanners.</a:t>
            </a:r>
          </a:p>
          <a:p>
            <a:r>
              <a:rPr lang="en-US" dirty="0"/>
              <a:t>Gain as must information as you can about the area under review.</a:t>
            </a:r>
          </a:p>
          <a:p>
            <a:r>
              <a:rPr lang="en-US" dirty="0"/>
              <a:t>Understand what the requirements of review / audit are. </a:t>
            </a:r>
          </a:p>
          <a:p>
            <a:pPr lvl="1">
              <a:buNone/>
            </a:pPr>
            <a:endParaRPr lang="en-US" dirty="0"/>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 Examples</a:t>
            </a:r>
          </a:p>
        </p:txBody>
      </p:sp>
      <p:sp>
        <p:nvSpPr>
          <p:cNvPr id="3" name="Content Placeholder 2"/>
          <p:cNvSpPr>
            <a:spLocks noGrp="1"/>
          </p:cNvSpPr>
          <p:nvPr>
            <p:ph idx="1"/>
          </p:nvPr>
        </p:nvSpPr>
        <p:spPr/>
        <p:txBody>
          <a:bodyPr>
            <a:normAutofit fontScale="85000" lnSpcReduction="20000"/>
          </a:bodyPr>
          <a:lstStyle/>
          <a:p>
            <a:r>
              <a:rPr lang="en-US" dirty="0"/>
              <a:t>Based on Control Solutions experience with Internet Security Testing, our Vulnerability and Penetration Testing methodology can be divided into four phases with an option for a Fifth Phase. </a:t>
            </a:r>
          </a:p>
          <a:p>
            <a:pPr>
              <a:buNone/>
            </a:pPr>
            <a:r>
              <a:rPr lang="en-US" dirty="0"/>
              <a:t> </a:t>
            </a:r>
          </a:p>
          <a:p>
            <a:pPr lvl="0">
              <a:buNone/>
            </a:pPr>
            <a:r>
              <a:rPr lang="en-US" b="1" dirty="0"/>
              <a:t>	Phase I - Footprint Analysis and Information	Gathering</a:t>
            </a:r>
            <a:endParaRPr lang="en-US" dirty="0"/>
          </a:p>
          <a:p>
            <a:pPr lvl="0">
              <a:buNone/>
            </a:pPr>
            <a:r>
              <a:rPr lang="en-US" b="1" dirty="0"/>
              <a:t>	Phase II - Confirmation of Vulnerability Scan</a:t>
            </a:r>
            <a:endParaRPr lang="en-US" dirty="0"/>
          </a:p>
          <a:p>
            <a:pPr lvl="0">
              <a:buNone/>
            </a:pPr>
            <a:r>
              <a:rPr lang="en-US" b="1" dirty="0"/>
              <a:t>	Phase III  - Vulnerability Scanning</a:t>
            </a:r>
            <a:endParaRPr lang="en-US" dirty="0"/>
          </a:p>
          <a:p>
            <a:pPr lvl="0">
              <a:buNone/>
            </a:pPr>
            <a:r>
              <a:rPr lang="en-US" b="1" dirty="0"/>
              <a:t>	Phase IV - Penetration Test</a:t>
            </a:r>
            <a:endParaRPr lang="en-US" dirty="0"/>
          </a:p>
          <a:p>
            <a:pPr lvl="0">
              <a:buNone/>
            </a:pPr>
            <a:r>
              <a:rPr lang="en-US" b="1" dirty="0"/>
              <a:t>	Phase V -  Ongoing Scanning</a:t>
            </a:r>
            <a:endParaRPr lang="en-US" dirty="0"/>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Assumes and Constraints</a:t>
            </a:r>
          </a:p>
        </p:txBody>
      </p:sp>
      <p:sp>
        <p:nvSpPr>
          <p:cNvPr id="3" name="Content Placeholder 2"/>
          <p:cNvSpPr>
            <a:spLocks noGrp="1"/>
          </p:cNvSpPr>
          <p:nvPr>
            <p:ph idx="1"/>
          </p:nvPr>
        </p:nvSpPr>
        <p:spPr/>
        <p:txBody>
          <a:bodyPr/>
          <a:lstStyle/>
          <a:p>
            <a:r>
              <a:rPr lang="en-US" dirty="0"/>
              <a:t>This is a catch all area that is used to protect your self.</a:t>
            </a:r>
          </a:p>
          <a:p>
            <a:r>
              <a:rPr lang="en-US" dirty="0"/>
              <a:t>Examples</a:t>
            </a:r>
          </a:p>
          <a:p>
            <a:pPr lvl="1"/>
            <a:r>
              <a:rPr lang="en-US" dirty="0"/>
              <a:t>Hours may be increased if the required documents are not received.</a:t>
            </a:r>
          </a:p>
          <a:p>
            <a:pPr lvl="1"/>
            <a:r>
              <a:rPr lang="en-US" dirty="0"/>
              <a:t>Limitations on the type of testing</a:t>
            </a:r>
          </a:p>
          <a:p>
            <a:pPr lvl="1"/>
            <a:r>
              <a:rPr lang="en-US" dirty="0"/>
              <a:t>Travel expenses are limited to 10% of the overall costs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Actual Engagement Example</a:t>
            </a:r>
          </a:p>
        </p:txBody>
      </p:sp>
      <p:sp>
        <p:nvSpPr>
          <p:cNvPr id="3" name="Content Placeholder 2"/>
          <p:cNvSpPr>
            <a:spLocks noGrp="1"/>
          </p:cNvSpPr>
          <p:nvPr>
            <p:ph idx="1"/>
          </p:nvPr>
        </p:nvSpPr>
        <p:spPr/>
        <p:txBody>
          <a:bodyPr>
            <a:normAutofit fontScale="77500" lnSpcReduction="20000"/>
          </a:bodyPr>
          <a:lstStyle/>
          <a:p>
            <a:r>
              <a:rPr lang="en-US" dirty="0"/>
              <a:t>Our assumptions and constraints for assembling our estimate of hours and the Hours/Cost breakdown that appears in </a:t>
            </a:r>
            <a:r>
              <a:rPr lang="en-US" i="1" dirty="0"/>
              <a:t>Section 6, Professional Fees</a:t>
            </a:r>
            <a:r>
              <a:rPr lang="en-US" dirty="0"/>
              <a:t>, include:</a:t>
            </a:r>
          </a:p>
          <a:p>
            <a:pPr lvl="0"/>
            <a:r>
              <a:rPr lang="en-US" b="1" dirty="0"/>
              <a:t>Assumption 1</a:t>
            </a:r>
            <a:r>
              <a:rPr lang="en-US" dirty="0"/>
              <a:t> – Key client personnel will be made available as required to ensure that relevant information is developed in a timely manner and requested information, artifacts, etc. also will be provided by client personnel in a timely fashion.</a:t>
            </a:r>
          </a:p>
          <a:p>
            <a:pPr lvl="0"/>
            <a:r>
              <a:rPr lang="en-US" b="1" dirty="0"/>
              <a:t>Assumption 2</a:t>
            </a:r>
            <a:r>
              <a:rPr lang="en-US" dirty="0"/>
              <a:t> – The number of walkthroughs directly relate to the number of business functional areas and IT technical areas that are determined to be in scope.</a:t>
            </a:r>
          </a:p>
          <a:p>
            <a:pPr lvl="0"/>
            <a:r>
              <a:rPr lang="en-US" b="1" dirty="0"/>
              <a:t>Assumption 3</a:t>
            </a:r>
            <a:r>
              <a:rPr lang="en-US" dirty="0"/>
              <a:t> – B  Manag</a:t>
            </a:r>
            <a:r>
              <a:rPr lang="en-US" sz="3600" dirty="0"/>
              <a:t>ement</a:t>
            </a:r>
            <a:r>
              <a:rPr lang="en-US" dirty="0"/>
              <a:t> Reviews will be completed quickly so as not to delay downstream activities.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a:t>
            </a:r>
          </a:p>
        </p:txBody>
      </p:sp>
      <p:sp>
        <p:nvSpPr>
          <p:cNvPr id="3" name="Content Placeholder 2"/>
          <p:cNvSpPr>
            <a:spLocks noGrp="1"/>
          </p:cNvSpPr>
          <p:nvPr>
            <p:ph idx="1"/>
          </p:nvPr>
        </p:nvSpPr>
        <p:spPr/>
        <p:txBody>
          <a:bodyPr>
            <a:normAutofit fontScale="77500" lnSpcReduction="20000"/>
          </a:bodyPr>
          <a:lstStyle/>
          <a:p>
            <a:pPr>
              <a:buNone/>
            </a:pPr>
            <a:r>
              <a:rPr lang="en-US" b="1" dirty="0"/>
              <a:t>	The following items should be noted before a Company engages  XYZ  to perform a Penetration Test:</a:t>
            </a:r>
            <a:endParaRPr lang="en-US" dirty="0"/>
          </a:p>
          <a:p>
            <a:pPr>
              <a:buNone/>
            </a:pPr>
            <a:r>
              <a:rPr lang="en-US" b="1" dirty="0"/>
              <a:t> </a:t>
            </a:r>
            <a:endParaRPr lang="en-US" dirty="0"/>
          </a:p>
          <a:p>
            <a:pPr lvl="0"/>
            <a:r>
              <a:rPr lang="en-US" dirty="0"/>
              <a:t>A Penetration Test tests the network at a given point in time. Subsequent changes to the systems or networks--such as new application systems, configuration, equipment etc.--may introduce new vulnerabilities to the network which were not identified or tested by Controls Solutions.</a:t>
            </a:r>
          </a:p>
          <a:p>
            <a:endParaRPr lang="en-US" dirty="0"/>
          </a:p>
          <a:p>
            <a:r>
              <a:rPr lang="en-US" dirty="0"/>
              <a:t>There is no guarantee that Control Solutions will obtain access to the internal network. Given enough time and funds, a person or organization can eventually gain access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Budgeting</a:t>
            </a:r>
          </a:p>
        </p:txBody>
      </p:sp>
      <p:sp>
        <p:nvSpPr>
          <p:cNvPr id="3" name="Content Placeholder 2"/>
          <p:cNvSpPr>
            <a:spLocks noGrp="1"/>
          </p:cNvSpPr>
          <p:nvPr>
            <p:ph idx="1"/>
          </p:nvPr>
        </p:nvSpPr>
        <p:spPr/>
        <p:txBody>
          <a:bodyPr/>
          <a:lstStyle/>
          <a:p>
            <a:r>
              <a:rPr lang="en-US" dirty="0"/>
              <a:t>How long is it going to take you ??</a:t>
            </a:r>
          </a:p>
          <a:p>
            <a:r>
              <a:rPr lang="en-US" dirty="0"/>
              <a:t>Give a detailed budget breakdown by task and person and/or staffing Level.</a:t>
            </a:r>
          </a:p>
          <a:p>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Estimated Hours</a:t>
            </a:r>
          </a:p>
        </p:txBody>
      </p:sp>
      <p:pic>
        <p:nvPicPr>
          <p:cNvPr id="1026" name="Picture 2"/>
          <p:cNvPicPr>
            <a:picLocks noGrp="1" noChangeAspect="1" noChangeArrowheads="1"/>
          </p:cNvPicPr>
          <p:nvPr>
            <p:ph idx="1"/>
          </p:nvPr>
        </p:nvPicPr>
        <p:blipFill>
          <a:blip r:embed="rId3" cstate="print"/>
          <a:stretch>
            <a:fillRect/>
          </a:stretch>
        </p:blipFill>
        <p:spPr bwMode="auto">
          <a:xfrm>
            <a:off x="2300446" y="1600200"/>
            <a:ext cx="4543107" cy="4525963"/>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Deliverables</a:t>
            </a:r>
          </a:p>
        </p:txBody>
      </p:sp>
      <p:sp>
        <p:nvSpPr>
          <p:cNvPr id="3" name="Content Placeholder 2"/>
          <p:cNvSpPr>
            <a:spLocks noGrp="1"/>
          </p:cNvSpPr>
          <p:nvPr>
            <p:ph idx="1"/>
          </p:nvPr>
        </p:nvSpPr>
        <p:spPr/>
        <p:txBody>
          <a:bodyPr/>
          <a:lstStyle/>
          <a:p>
            <a:r>
              <a:rPr lang="en-US" dirty="0"/>
              <a:t>What are you going to give the client/</a:t>
            </a:r>
            <a:r>
              <a:rPr lang="en-US" dirty="0" err="1"/>
              <a:t>auditee</a:t>
            </a:r>
            <a:r>
              <a:rPr lang="en-US" dirty="0"/>
              <a:t> at the end of the engagement.</a:t>
            </a:r>
          </a:p>
          <a:p>
            <a:r>
              <a:rPr lang="en-US" dirty="0"/>
              <a:t>Typically a report with finding and observations. More on this Later.</a:t>
            </a:r>
          </a:p>
          <a:p>
            <a:pPr>
              <a:buNone/>
            </a:pP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Deliverables</a:t>
            </a:r>
          </a:p>
        </p:txBody>
      </p:sp>
      <p:pic>
        <p:nvPicPr>
          <p:cNvPr id="2050" name="Picture 2"/>
          <p:cNvPicPr>
            <a:picLocks noGrp="1" noChangeAspect="1" noChangeArrowheads="1"/>
          </p:cNvPicPr>
          <p:nvPr>
            <p:ph idx="1"/>
          </p:nvPr>
        </p:nvPicPr>
        <p:blipFill>
          <a:blip r:embed="rId3" cstate="print"/>
          <a:stretch>
            <a:fillRect/>
          </a:stretch>
        </p:blipFill>
        <p:spPr bwMode="auto">
          <a:xfrm>
            <a:off x="0" y="1981200"/>
            <a:ext cx="8709611" cy="3486944"/>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38200"/>
          </a:xfrm>
        </p:spPr>
        <p:txBody>
          <a:bodyPr>
            <a:normAutofit fontScale="90000"/>
          </a:bodyPr>
          <a:lstStyle/>
          <a:p>
            <a:r>
              <a:rPr lang="en-US" dirty="0"/>
              <a:t>One More Document before you start</a:t>
            </a:r>
            <a:br>
              <a:rPr lang="en-US" dirty="0"/>
            </a:br>
            <a:endParaRPr lang="en-US" dirty="0"/>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Rules of Engagement</a:t>
            </a:r>
          </a:p>
        </p:txBody>
      </p:sp>
      <p:sp>
        <p:nvSpPr>
          <p:cNvPr id="3" name="Content Placeholder 2"/>
          <p:cNvSpPr>
            <a:spLocks noGrp="1"/>
          </p:cNvSpPr>
          <p:nvPr>
            <p:ph idx="1"/>
          </p:nvPr>
        </p:nvSpPr>
        <p:spPr/>
        <p:txBody>
          <a:bodyPr>
            <a:normAutofit fontScale="70000" lnSpcReduction="20000"/>
          </a:bodyPr>
          <a:lstStyle/>
          <a:p>
            <a:pPr lvl="0"/>
            <a:r>
              <a:rPr lang="en-US" dirty="0"/>
              <a:t>Any servers/IP addresses not listed above are off limits.   XYZ  authorization is required.</a:t>
            </a:r>
          </a:p>
          <a:p>
            <a:pPr lvl="0"/>
            <a:r>
              <a:rPr lang="en-US" dirty="0"/>
              <a:t>Require special permission/authorization to test outside of the listed IP addresses.</a:t>
            </a:r>
          </a:p>
          <a:p>
            <a:pPr lvl="0"/>
            <a:r>
              <a:rPr lang="en-US" dirty="0"/>
              <a:t>High Risk/Critical findings reported upon discovery / vetting via client  contract </a:t>
            </a:r>
          </a:p>
          <a:p>
            <a:pPr lvl="0"/>
            <a:r>
              <a:rPr lang="en-US" dirty="0"/>
              <a:t>Off hours testing will be reviewed and approved by client.</a:t>
            </a:r>
          </a:p>
          <a:p>
            <a:pPr lvl="0"/>
            <a:r>
              <a:rPr lang="en-US" dirty="0"/>
              <a:t>No Testing will be done during  business hours are from 8am- 7 pm, Monday to Friday unless agreed to in writing.</a:t>
            </a:r>
          </a:p>
          <a:p>
            <a:pPr lvl="0"/>
            <a:r>
              <a:rPr lang="en-US" dirty="0"/>
              <a:t>Define/approve report format(s) in advance</a:t>
            </a:r>
          </a:p>
          <a:p>
            <a:pPr lvl="0"/>
            <a:r>
              <a:rPr lang="en-US" dirty="0"/>
              <a:t>Present preliminary results upon completion of task</a:t>
            </a:r>
          </a:p>
          <a:p>
            <a:pPr lvl="0"/>
            <a:r>
              <a:rPr lang="en-US" dirty="0"/>
              <a:t>All communication between parties will be done via secure, encrypted means,</a:t>
            </a:r>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Obtain Information</a:t>
            </a:r>
          </a:p>
        </p:txBody>
      </p:sp>
      <p:sp>
        <p:nvSpPr>
          <p:cNvPr id="3" name="Content Placeholder 2"/>
          <p:cNvSpPr>
            <a:spLocks noGrp="1"/>
          </p:cNvSpPr>
          <p:nvPr>
            <p:ph idx="1"/>
          </p:nvPr>
        </p:nvSpPr>
        <p:spPr/>
        <p:txBody>
          <a:bodyPr>
            <a:normAutofit/>
          </a:bodyPr>
          <a:lstStyle/>
          <a:p>
            <a:r>
              <a:rPr lang="en-US" dirty="0"/>
              <a:t>Google / Bing – a wealth of information</a:t>
            </a:r>
          </a:p>
          <a:p>
            <a:r>
              <a:rPr lang="en-US" dirty="0"/>
              <a:t>Meeting with the clients</a:t>
            </a:r>
          </a:p>
          <a:p>
            <a:r>
              <a:rPr lang="en-US" dirty="0"/>
              <a:t>Understand their expectations and requirements</a:t>
            </a:r>
          </a:p>
          <a:p>
            <a:r>
              <a:rPr lang="en-US" dirty="0"/>
              <a:t>Client or Company Documentation such as network diagrams, policies and procedures manuals.</a:t>
            </a:r>
          </a:p>
          <a:p>
            <a:r>
              <a:rPr lang="en-US" dirty="0"/>
              <a:t>Prior Audit Reports</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p:txBody>
          <a:bodyPr>
            <a:normAutofit fontScale="40000" lnSpcReduction="20000"/>
          </a:bodyPr>
          <a:lstStyle/>
          <a:p>
            <a:pPr>
              <a:buNone/>
            </a:pPr>
            <a:r>
              <a:rPr lang="en-US" dirty="0"/>
              <a:t>OIG Testing Agreement</a:t>
            </a:r>
          </a:p>
          <a:p>
            <a:pPr>
              <a:buNone/>
            </a:pPr>
            <a:r>
              <a:rPr lang="en-US" dirty="0"/>
              <a:t> </a:t>
            </a:r>
          </a:p>
          <a:p>
            <a:pPr>
              <a:buNone/>
            </a:pPr>
            <a:r>
              <a:rPr lang="en-US" dirty="0"/>
              <a:t>	The  Office of Inspector General (OIG) for the House of Representatives agrees to hold harmless  </a:t>
            </a:r>
            <a:r>
              <a:rPr lang="en-US" dirty="0" err="1"/>
              <a:t>Altran</a:t>
            </a:r>
            <a:r>
              <a:rPr lang="en-US" dirty="0"/>
              <a:t> Control Solutions and the ARC Group – referred to as the Consultants for any potential network, work station or server  issues such as outages that may occur during the scans of selected workstation and servers. </a:t>
            </a:r>
          </a:p>
          <a:p>
            <a:pPr>
              <a:buNone/>
            </a:pPr>
            <a:endParaRPr lang="en-US" dirty="0"/>
          </a:p>
          <a:p>
            <a:pPr>
              <a:buNone/>
            </a:pPr>
            <a:r>
              <a:rPr lang="en-US" dirty="0"/>
              <a:t>	OIG understands that  scans for P2P software may result in disruptions of and/or damage to OIG  or third party’s information systems and the information and data contained therein, including but not limited to denial of access to a legitimate system user, automatic shut-down of information systems caused by intrusion detection software or hardware, or failure of the information system. </a:t>
            </a:r>
          </a:p>
          <a:p>
            <a:pPr>
              <a:buNone/>
            </a:pPr>
            <a:endParaRPr lang="en-US" dirty="0"/>
          </a:p>
          <a:p>
            <a:pPr>
              <a:buNone/>
            </a:pPr>
            <a:endParaRPr lang="en-US" dirty="0"/>
          </a:p>
          <a:p>
            <a:pPr>
              <a:buNone/>
            </a:pPr>
            <a:endParaRPr lang="en-US" dirty="0"/>
          </a:p>
          <a:p>
            <a:pPr>
              <a:buNone/>
            </a:pPr>
            <a:r>
              <a:rPr lang="en-US" dirty="0"/>
              <a:t>	The consultants will take all necessary precautions to prevent any potential problems prior to the actual scans. However during the course of the scans situations may arise which are outside of the control of the consultants that may cause network, workstations, or server disruptions.  </a:t>
            </a:r>
          </a:p>
          <a:p>
            <a:pPr>
              <a:buNone/>
            </a:pPr>
            <a:r>
              <a:rPr lang="en-US" dirty="0"/>
              <a:t>	As part of our engagement management process, we will monitor our adherence to the specific Rules of Engagement that will be issued by OIG agreed to by the </a:t>
            </a:r>
            <a:r>
              <a:rPr lang="en-US" dirty="0" err="1"/>
              <a:t>auditee’s</a:t>
            </a:r>
            <a:r>
              <a:rPr lang="en-US" dirty="0"/>
              <a:t> prior to the start of the scans.</a:t>
            </a:r>
          </a:p>
          <a:p>
            <a:pPr>
              <a:buNone/>
            </a:pPr>
            <a:r>
              <a:rPr lang="en-US" dirty="0"/>
              <a:t> </a:t>
            </a:r>
          </a:p>
          <a:p>
            <a:pPr>
              <a:buNone/>
            </a:pPr>
            <a:r>
              <a:rPr lang="en-US" dirty="0"/>
              <a:t>Signed</a:t>
            </a:r>
          </a:p>
          <a:p>
            <a:pPr>
              <a:buNone/>
            </a:pPr>
            <a:r>
              <a:rPr lang="en-US" dirty="0"/>
              <a:t> </a:t>
            </a:r>
          </a:p>
          <a:p>
            <a:pPr>
              <a:buNone/>
            </a:pPr>
            <a:r>
              <a:rPr lang="en-US" dirty="0"/>
              <a:t>______________________________________</a:t>
            </a:r>
          </a:p>
          <a:p>
            <a:pPr>
              <a:buNone/>
            </a:pPr>
            <a:r>
              <a:rPr lang="en-US" dirty="0"/>
              <a:t> </a:t>
            </a:r>
          </a:p>
          <a:p>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sp>
        <p:nvSpPr>
          <p:cNvPr id="3" name="Content Placeholder 2"/>
          <p:cNvSpPr>
            <a:spLocks noGrp="1"/>
          </p:cNvSpPr>
          <p:nvPr>
            <p:ph sz="half" idx="1"/>
          </p:nvPr>
        </p:nvSpPr>
        <p:spPr>
          <a:xfrm>
            <a:off x="457200" y="1600200"/>
            <a:ext cx="8305800" cy="4525963"/>
          </a:xfrm>
        </p:spPr>
        <p:txBody>
          <a:bodyPr/>
          <a:lstStyle/>
          <a:p>
            <a:r>
              <a:rPr lang="en-US" dirty="0"/>
              <a:t>Engagement Letter or SOW</a:t>
            </a:r>
          </a:p>
          <a:p>
            <a:r>
              <a:rPr lang="en-US" dirty="0"/>
              <a:t>Agreement on the Scope</a:t>
            </a:r>
          </a:p>
          <a:p>
            <a:r>
              <a:rPr lang="en-US" dirty="0"/>
              <a:t>Rules of Engagement</a:t>
            </a:r>
          </a:p>
          <a:p>
            <a:r>
              <a:rPr lang="en-US" dirty="0"/>
              <a:t>Deliverables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7543800" cy="838200"/>
          </a:xfrm>
        </p:spPr>
        <p:txBody>
          <a:bodyPr>
            <a:noAutofit/>
          </a:bodyPr>
          <a:lstStyle/>
          <a:p>
            <a:r>
              <a:rPr lang="en-US" sz="3200" dirty="0"/>
              <a:t>Engagement Letter </a:t>
            </a:r>
            <a:br>
              <a:rPr lang="en-US" sz="3200" dirty="0"/>
            </a:br>
            <a:r>
              <a:rPr lang="en-US" sz="3200" dirty="0"/>
              <a:t>Memo of Understanding</a:t>
            </a:r>
          </a:p>
        </p:txBody>
      </p:sp>
      <p:sp>
        <p:nvSpPr>
          <p:cNvPr id="3" name="Content Placeholder 2"/>
          <p:cNvSpPr>
            <a:spLocks noGrp="1"/>
          </p:cNvSpPr>
          <p:nvPr>
            <p:ph idx="1"/>
          </p:nvPr>
        </p:nvSpPr>
        <p:spPr/>
        <p:txBody>
          <a:bodyPr/>
          <a:lstStyle/>
          <a:p>
            <a:r>
              <a:rPr lang="en-US" dirty="0"/>
              <a:t>Must be issued and signed by the client or </a:t>
            </a:r>
            <a:r>
              <a:rPr lang="en-US" dirty="0" err="1"/>
              <a:t>auditee</a:t>
            </a:r>
            <a:r>
              <a:rPr lang="en-US" dirty="0"/>
              <a:t> before any work is done.</a:t>
            </a:r>
          </a:p>
          <a:p>
            <a:r>
              <a:rPr lang="en-US" dirty="0"/>
              <a:t>Prevents  misunderstanding.</a:t>
            </a:r>
          </a:p>
          <a:p>
            <a:r>
              <a:rPr lang="en-US" dirty="0"/>
              <a:t>Sets Expectations by all parties.</a:t>
            </a:r>
          </a:p>
          <a:p>
            <a:r>
              <a:rPr lang="en-US" dirty="0"/>
              <a:t>Is a legal document in case the engagement heads South !!</a:t>
            </a:r>
          </a:p>
          <a:p>
            <a:r>
              <a:rPr lang="en-US" dirty="0"/>
              <a:t>Document !!!!!!!!!!!!</a:t>
            </a:r>
          </a:p>
          <a:p>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Scoping</a:t>
            </a:r>
          </a:p>
        </p:txBody>
      </p:sp>
      <p:sp>
        <p:nvSpPr>
          <p:cNvPr id="3" name="Content Placeholder 2"/>
          <p:cNvSpPr>
            <a:spLocks noGrp="1"/>
          </p:cNvSpPr>
          <p:nvPr>
            <p:ph idx="1"/>
          </p:nvPr>
        </p:nvSpPr>
        <p:spPr/>
        <p:txBody>
          <a:bodyPr>
            <a:normAutofit fontScale="92500"/>
          </a:bodyPr>
          <a:lstStyle/>
          <a:p>
            <a:r>
              <a:rPr lang="en-US" dirty="0"/>
              <a:t>Defines the area’s that are covered by the review.</a:t>
            </a:r>
          </a:p>
          <a:p>
            <a:r>
              <a:rPr lang="en-US" dirty="0"/>
              <a:t>Must be specific as possible.</a:t>
            </a:r>
          </a:p>
          <a:p>
            <a:r>
              <a:rPr lang="en-US" dirty="0"/>
              <a:t>Example</a:t>
            </a:r>
          </a:p>
          <a:p>
            <a:pPr lvl="1"/>
            <a:r>
              <a:rPr lang="en-US" dirty="0"/>
              <a:t>Bad – We will test the ULM Network</a:t>
            </a:r>
          </a:p>
          <a:p>
            <a:pPr lvl="1"/>
            <a:r>
              <a:rPr lang="en-US" dirty="0"/>
              <a:t>Better – We will test  ULM’s Wireless Network segment.</a:t>
            </a:r>
          </a:p>
          <a:p>
            <a:pPr lvl="1"/>
            <a:r>
              <a:rPr lang="en-US" dirty="0"/>
              <a:t>Best – We will test the Financial network Segments with emphasis on the production servers</a:t>
            </a:r>
          </a:p>
          <a:p>
            <a:pPr lvl="1"/>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Examples from Actual Engagements</a:t>
            </a:r>
            <a:br>
              <a:rPr lang="en-US" dirty="0"/>
            </a:br>
            <a:endParaRPr lang="en-US" dirty="0"/>
          </a:p>
        </p:txBody>
      </p:sp>
      <p:sp>
        <p:nvSpPr>
          <p:cNvPr id="3" name="Content Placeholder 2"/>
          <p:cNvSpPr>
            <a:spLocks noGrp="1"/>
          </p:cNvSpPr>
          <p:nvPr>
            <p:ph idx="1"/>
          </p:nvPr>
        </p:nvSpPr>
        <p:spPr/>
        <p:txBody>
          <a:bodyPr>
            <a:normAutofit fontScale="85000" lnSpcReduction="20000"/>
          </a:bodyPr>
          <a:lstStyle/>
          <a:p>
            <a:pPr>
              <a:buNone/>
            </a:pPr>
            <a:r>
              <a:rPr lang="en-US" dirty="0"/>
              <a:t>“ In our proposal to serve CBC , the scope of our services and deliverables will include the following areas which are mandated by Federal Financial Institutions Examination Council (FFIEC) audit examination guidelines:</a:t>
            </a:r>
          </a:p>
          <a:p>
            <a:pPr lvl="1"/>
            <a:r>
              <a:rPr lang="en-US" dirty="0"/>
              <a:t>Information Security</a:t>
            </a:r>
          </a:p>
          <a:p>
            <a:pPr lvl="1"/>
            <a:r>
              <a:rPr lang="en-US" dirty="0"/>
              <a:t>Change Control</a:t>
            </a:r>
          </a:p>
          <a:p>
            <a:pPr lvl="1"/>
            <a:r>
              <a:rPr lang="en-US" dirty="0"/>
              <a:t>Disaster Recovery and Business Continuity Planning</a:t>
            </a:r>
          </a:p>
          <a:p>
            <a:pPr lvl="1"/>
            <a:r>
              <a:rPr lang="en-US" dirty="0"/>
              <a:t>Networking – Internal – XYZ production network</a:t>
            </a:r>
          </a:p>
          <a:p>
            <a:pPr lvl="1"/>
            <a:r>
              <a:rPr lang="en-US" dirty="0"/>
              <a:t>Backup and Recovery</a:t>
            </a:r>
          </a:p>
          <a:p>
            <a:pPr lvl="1"/>
            <a:r>
              <a:rPr lang="en-US" dirty="0"/>
              <a:t>Computer Operations</a:t>
            </a:r>
          </a:p>
          <a:p>
            <a:pPr lvl="1"/>
            <a:r>
              <a:rPr lang="en-US" dirty="0"/>
              <a:t>Vendor Management “</a:t>
            </a:r>
          </a:p>
          <a:p>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Rules of Engagement</a:t>
            </a:r>
          </a:p>
        </p:txBody>
      </p:sp>
      <p:sp>
        <p:nvSpPr>
          <p:cNvPr id="3" name="Content Placeholder 2"/>
          <p:cNvSpPr>
            <a:spLocks noGrp="1"/>
          </p:cNvSpPr>
          <p:nvPr>
            <p:ph idx="1"/>
          </p:nvPr>
        </p:nvSpPr>
        <p:spPr/>
        <p:txBody>
          <a:bodyPr/>
          <a:lstStyle/>
          <a:p>
            <a:r>
              <a:rPr lang="en-US" dirty="0"/>
              <a:t>Specify  what you can do and not do.</a:t>
            </a:r>
          </a:p>
          <a:p>
            <a:r>
              <a:rPr lang="en-US" dirty="0"/>
              <a:t>Try to be Specific as must as possible.</a:t>
            </a:r>
          </a:p>
          <a:p>
            <a:r>
              <a:rPr lang="en-US" dirty="0"/>
              <a:t>For  testing specify a time frame of tests.</a:t>
            </a:r>
          </a:p>
          <a:p>
            <a:pPr>
              <a:buNone/>
            </a:pPr>
            <a:endParaRPr lang="en-US" dirty="0"/>
          </a:p>
          <a:p>
            <a:pPr>
              <a:buNone/>
            </a:pPr>
            <a:r>
              <a:rPr lang="en-US" dirty="0"/>
              <a:t>Lets take a look at a example:</a:t>
            </a:r>
          </a:p>
          <a:p>
            <a:endParaRPr lang="en-US"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Rules of Engagement</a:t>
            </a:r>
          </a:p>
        </p:txBody>
      </p:sp>
      <p:sp>
        <p:nvSpPr>
          <p:cNvPr id="3" name="Content Placeholder 2"/>
          <p:cNvSpPr>
            <a:spLocks noGrp="1"/>
          </p:cNvSpPr>
          <p:nvPr>
            <p:ph idx="1"/>
          </p:nvPr>
        </p:nvSpPr>
        <p:spPr/>
        <p:txBody>
          <a:bodyPr>
            <a:normAutofit fontScale="55000" lnSpcReduction="20000"/>
          </a:bodyPr>
          <a:lstStyle/>
          <a:p>
            <a:pPr lvl="0"/>
            <a:r>
              <a:rPr lang="en-US" dirty="0"/>
              <a:t>No testing outside of what is defined within Engagement Letter and the following IP Addresses  without authorization from XYZ.</a:t>
            </a:r>
          </a:p>
          <a:p>
            <a:r>
              <a:rPr lang="en-US" dirty="0"/>
              <a:t>  		</a:t>
            </a:r>
          </a:p>
          <a:p>
            <a:r>
              <a:rPr lang="en-US" dirty="0"/>
              <a:t>			169.254.99.1</a:t>
            </a:r>
          </a:p>
          <a:p>
            <a:r>
              <a:rPr lang="en-US" dirty="0"/>
              <a:t>			 169.254.99.254</a:t>
            </a:r>
          </a:p>
          <a:p>
            <a:pPr>
              <a:buNone/>
            </a:pPr>
            <a:r>
              <a:rPr lang="en-US" dirty="0"/>
              <a:t> </a:t>
            </a:r>
          </a:p>
          <a:p>
            <a:pPr lvl="0"/>
            <a:r>
              <a:rPr lang="en-US" dirty="0"/>
              <a:t>Since this is a limited time testing we will concentrate on firewall and systems in the DMZ Zone.</a:t>
            </a:r>
          </a:p>
          <a:p>
            <a:pPr lvl="0"/>
            <a:r>
              <a:rPr lang="en-US" dirty="0"/>
              <a:t>Testing will be performed from 7 pm to 12 am.</a:t>
            </a:r>
          </a:p>
          <a:p>
            <a:pPr lvl="0"/>
            <a:r>
              <a:rPr lang="en-US" dirty="0"/>
              <a:t>The website hosted by Sun Trust is outside the scope of this test.</a:t>
            </a:r>
          </a:p>
          <a:p>
            <a:pPr lvl="0"/>
            <a:r>
              <a:rPr lang="en-US" dirty="0"/>
              <a:t>No Denial of service attack on  network unless otherwise stated.</a:t>
            </a:r>
          </a:p>
          <a:p>
            <a:pPr lvl="0"/>
            <a:r>
              <a:rPr lang="en-US" dirty="0"/>
              <a:t>All testing will be “noisy” testing no stealth testing will be performed.</a:t>
            </a:r>
          </a:p>
          <a:p>
            <a:pPr lvl="0"/>
            <a:r>
              <a:rPr lang="en-US" dirty="0"/>
              <a:t>No port or vulnerability scanning outside of approved/provided list above without authorization.</a:t>
            </a:r>
          </a:p>
          <a:p>
            <a:r>
              <a:rPr lang="en-US" dirty="0"/>
              <a:t>No turn off/on services on production servers/systems without authorization.</a:t>
            </a:r>
          </a:p>
          <a:p>
            <a:pPr lvl="0">
              <a:buNone/>
            </a:pPr>
            <a:endParaRPr lang="en-US" dirty="0"/>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p:txBody>
          <a:bodyPr/>
          <a:lstStyle/>
          <a:p>
            <a:r>
              <a:rPr lang="en-US" dirty="0"/>
              <a:t>How are  your  doing to do the review ??</a:t>
            </a:r>
          </a:p>
          <a:p>
            <a:r>
              <a:rPr lang="en-US" dirty="0"/>
              <a:t>A Narrative description of how your doing to do the task. The Shorter the Better.</a:t>
            </a:r>
          </a:p>
          <a:p>
            <a:r>
              <a:rPr lang="en-US" dirty="0"/>
              <a:t>Descript the use of any tools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 Example</a:t>
            </a:r>
          </a:p>
        </p:txBody>
      </p:sp>
      <p:sp>
        <p:nvSpPr>
          <p:cNvPr id="3" name="Content Placeholder 2"/>
          <p:cNvSpPr>
            <a:spLocks noGrp="1"/>
          </p:cNvSpPr>
          <p:nvPr>
            <p:ph idx="1"/>
          </p:nvPr>
        </p:nvSpPr>
        <p:spPr/>
        <p:txBody>
          <a:bodyPr>
            <a:normAutofit fontScale="77500" lnSpcReduction="20000"/>
          </a:bodyPr>
          <a:lstStyle/>
          <a:p>
            <a:r>
              <a:rPr lang="en-US" dirty="0"/>
              <a:t>The approach consists of planning/preparation, fieldwork and reporting.  A critical component of the planning phase is to determine detailed audit objectives.</a:t>
            </a:r>
          </a:p>
          <a:p>
            <a:pPr>
              <a:buNone/>
            </a:pPr>
            <a:r>
              <a:rPr lang="en-US" dirty="0"/>
              <a:t>	 Once audit objectives are established, an audit program is developed.  Control Solutions has established a shared site for storage of proven audit programs. In addition, Control Solutions auditors have access to regulatory sites (such as FFIEC, ISACA and IIA) to assist in developing customized audit programs. </a:t>
            </a:r>
          </a:p>
          <a:p>
            <a:pPr>
              <a:buNone/>
            </a:pPr>
            <a:r>
              <a:rPr lang="en-US" dirty="0"/>
              <a:t>	Evidence request lists are prepared and sent to the business units prior to the commencement of the audit. IT audits are usually accomplished via inquiries of appropriate personnel, observation and detail testing of documentation and activities as appropriate</a:t>
            </a:r>
          </a:p>
        </p:txBody>
      </p:sp>
    </p:spTree>
  </p:cSld>
  <p:clrMapOvr>
    <a:masterClrMapping/>
  </p:clrMapOvr>
</p:sld>
</file>

<file path=ppt/theme/theme1.xml><?xml version="1.0" encoding="utf-8"?>
<a:theme xmlns:a="http://schemas.openxmlformats.org/drawingml/2006/main" name="ULM artistic with 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LM with 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ULM with graphic">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ULM filler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ULM artistic with ULM graphic">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ULM artistic fill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ULM artistic filler with transparent 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Blank Mast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Introduction</Template>
  <TotalTime>72</TotalTime>
  <Words>764</Words>
  <Application>Microsoft Office PowerPoint</Application>
  <PresentationFormat>On-screen Show (4:3)</PresentationFormat>
  <Paragraphs>144</Paragraphs>
  <Slides>21</Slides>
  <Notes>21</Notes>
  <HiddenSlides>0</HiddenSlides>
  <MMClips>0</MMClips>
  <ScaleCrop>false</ScaleCrop>
  <HeadingPairs>
    <vt:vector size="6" baseType="variant">
      <vt:variant>
        <vt:lpstr>Fonts Used</vt:lpstr>
      </vt:variant>
      <vt:variant>
        <vt:i4>2</vt:i4>
      </vt:variant>
      <vt:variant>
        <vt:lpstr>Theme</vt:lpstr>
      </vt:variant>
      <vt:variant>
        <vt:i4>8</vt:i4>
      </vt:variant>
      <vt:variant>
        <vt:lpstr>Slide Titles</vt:lpstr>
      </vt:variant>
      <vt:variant>
        <vt:i4>21</vt:i4>
      </vt:variant>
    </vt:vector>
  </HeadingPairs>
  <TitlesOfParts>
    <vt:vector size="31" baseType="lpstr">
      <vt:lpstr>Arial</vt:lpstr>
      <vt:lpstr>Calibri</vt:lpstr>
      <vt:lpstr>ULM artistic with logo</vt:lpstr>
      <vt:lpstr>ULM with logo</vt:lpstr>
      <vt:lpstr>ULM with graphic</vt:lpstr>
      <vt:lpstr>ULM filler slides</vt:lpstr>
      <vt:lpstr>ULM artistic with ULM graphic</vt:lpstr>
      <vt:lpstr>ULM artistic filler</vt:lpstr>
      <vt:lpstr>ULM artistic filler with transparent logo</vt:lpstr>
      <vt:lpstr>Blank Master</vt:lpstr>
      <vt:lpstr>Where do I Start ??</vt:lpstr>
      <vt:lpstr>Obtain Information</vt:lpstr>
      <vt:lpstr>Engagement Letter  Memo of Understanding</vt:lpstr>
      <vt:lpstr>Scoping</vt:lpstr>
      <vt:lpstr> Examples from Actual Engagements </vt:lpstr>
      <vt:lpstr>Rules of Engagement</vt:lpstr>
      <vt:lpstr>Example of Rules of Engagement</vt:lpstr>
      <vt:lpstr>Approach</vt:lpstr>
      <vt:lpstr>Approach Example</vt:lpstr>
      <vt:lpstr>Approach Examples</vt:lpstr>
      <vt:lpstr>Assumes and Constraints</vt:lpstr>
      <vt:lpstr>Actual Engagement Example</vt:lpstr>
      <vt:lpstr>Examples</vt:lpstr>
      <vt:lpstr>Budgeting</vt:lpstr>
      <vt:lpstr>Estimated Hours</vt:lpstr>
      <vt:lpstr>Deliverables</vt:lpstr>
      <vt:lpstr>Deliverables</vt:lpstr>
      <vt:lpstr>One More Document before you start </vt:lpstr>
      <vt:lpstr>Rules of Engagement</vt:lpstr>
      <vt:lpstr>Example</vt:lpstr>
      <vt:lpstr>Recap</vt:lpstr>
    </vt:vector>
  </TitlesOfParts>
  <Company>Altran Control Solutions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Engagement Planning</dc:title>
  <dc:creator>Allen Lum</dc:creator>
  <cp:lastModifiedBy>allen lum</cp:lastModifiedBy>
  <cp:revision>13</cp:revision>
  <dcterms:created xsi:type="dcterms:W3CDTF">2012-02-17T02:42:50Z</dcterms:created>
  <dcterms:modified xsi:type="dcterms:W3CDTF">2017-03-29T00:23:26Z</dcterms:modified>
</cp:coreProperties>
</file>

<file path=docProps/thumbnail.jpeg>
</file>